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7" r:id="rId4"/>
    <p:sldId id="259" r:id="rId5"/>
    <p:sldId id="266" r:id="rId6"/>
    <p:sldId id="265" r:id="rId7"/>
    <p:sldId id="263" r:id="rId8"/>
    <p:sldId id="268" r:id="rId9"/>
    <p:sldId id="264" r:id="rId10"/>
    <p:sldId id="260" r:id="rId11"/>
    <p:sldId id="267" r:id="rId12"/>
    <p:sldId id="269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D812"/>
    <a:srgbClr val="EB1D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969B94-5DD1-4461-A1B6-64BFF7704968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19F6B0-A8E6-497E-B99D-5096E55C6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2F83D-D18A-4C01-9556-75993E90E8F9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868F-337D-462A-941A-B269E0E6D3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FFF8-1061-46A7-B941-EAF0DD3A06F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293E-7238-4924-8DD5-D1D900AAC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35100" y="274638"/>
            <a:ext cx="7499350" cy="59737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3A2C-08E6-4405-A52C-2FAD24249E7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B54A2-437F-443F-A28C-0AE77FF1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8344-B34A-4391-9C7A-2B3AC375F990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819BB-7B4B-4247-8F69-BE3CE1736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5DA2C1-3AF7-46FB-BFC5-185ADD4BB90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EC10B1-569E-4367-B461-1BA9AB97D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A40D6-4A4A-4CF3-AA82-3D4951ECAAEB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93A92-4620-4E99-8375-C2927325F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AC6D0-789F-4981-8E5B-BBB9B7A777D1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BF1123-F1BD-47EB-A24D-24944FE2D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806D-259A-492B-B3D0-7DB0D4E9AE03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65C30-80C9-43E9-84B3-52167DE44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9707F0-C220-4818-86FA-7CFD96A2688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621410-0891-4428-BB6B-E93791A0A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0E6651-4B98-49CE-9710-C8B14905D935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738BDC-DA8E-4B64-92E4-874A31E28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  <a:defRPr/>
              </a:pPr>
              <a:endParaRPr lang="en-US" sz="3200">
                <a:latin typeface="Gill Sans MT" pitchFamily="34" charset="0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E86F48-CFEC-4E08-8D8D-A8B9ACACE077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27EC28-D585-4556-8B77-1417777BB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06393FB-306B-4D7F-8C63-38D1ECA9F11D}" type="datetimeFigureOut">
              <a:rPr lang="ru-RU"/>
              <a:pPr>
                <a:defRPr/>
              </a:pPr>
              <a:t>27.02.2019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41A56A3-EB65-4341-A35F-2B9DD1313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68" r:id="rId11"/>
    <p:sldLayoutId id="21474836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400" smtClean="0">
                <a:effectLst/>
                <a:latin typeface="Times New Roman" pitchFamily="18" charset="0"/>
              </a:rPr>
              <a:t>МБДОУ"Ясли-сад№9"Солнышко"с.Яркое Поле Кировского района Республики Крым</a:t>
            </a:r>
            <a:r>
              <a:rPr lang="ru-RU" smtClean="0">
                <a:effectLst/>
              </a:rPr>
              <a:t> </a:t>
            </a:r>
          </a:p>
        </p:txBody>
      </p:sp>
      <p:sp>
        <p:nvSpPr>
          <p:cNvPr id="14338" name="WordArt 8"/>
          <p:cNvSpPr>
            <a:spLocks noChangeArrowheads="1" noChangeShapeType="1" noTextEdit="1"/>
          </p:cNvSpPr>
          <p:nvPr/>
        </p:nvSpPr>
        <p:spPr bwMode="auto">
          <a:xfrm>
            <a:off x="1290638" y="1412875"/>
            <a:ext cx="709771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 Визитная карточка группы № 7 </a:t>
            </a:r>
          </a:p>
        </p:txBody>
      </p:sp>
      <p:pic>
        <p:nvPicPr>
          <p:cNvPr id="14339" name="Picture 9" descr="Svetlyach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205038"/>
            <a:ext cx="7056437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2268538" y="335756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</a:p>
        </p:txBody>
      </p:sp>
      <p:pic>
        <p:nvPicPr>
          <p:cNvPr id="46087" name="Picture 11" descr="img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557338"/>
            <a:ext cx="81724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Rectangle 4"/>
          <p:cNvSpPr>
            <a:spLocks noChangeArrowheads="1"/>
          </p:cNvSpPr>
          <p:nvPr/>
        </p:nvSpPr>
        <p:spPr bwMode="auto">
          <a:xfrm>
            <a:off x="900113" y="242888"/>
            <a:ext cx="6985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EB1D58"/>
                </a:solidFill>
              </a:rPr>
              <a:t>Посмотрите, посмотрите, Как мы в садике живем. </a:t>
            </a:r>
          </a:p>
          <a:p>
            <a:pPr algn="ctr"/>
            <a:r>
              <a:rPr lang="ru-RU" sz="2000" b="1">
                <a:solidFill>
                  <a:srgbClr val="EB1D58"/>
                </a:solidFill>
              </a:rPr>
              <a:t>Рассказать Вам очень рады, </a:t>
            </a:r>
          </a:p>
          <a:p>
            <a:pPr algn="ctr"/>
            <a:r>
              <a:rPr lang="ru-RU" sz="2000" b="1">
                <a:solidFill>
                  <a:srgbClr val="EB1D58"/>
                </a:solidFill>
              </a:rPr>
              <a:t>Как проводим день за днем</a:t>
            </a:r>
            <a:r>
              <a:rPr lang="ru-RU" b="1">
                <a:solidFill>
                  <a:srgbClr val="EB1D58"/>
                </a:solidFill>
              </a:rPr>
              <a:t>. </a:t>
            </a:r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7785100" y="0"/>
          <a:ext cx="1358900" cy="1557338"/>
        </p:xfrm>
        <a:graphic>
          <a:graphicData uri="http://schemas.openxmlformats.org/presentationml/2006/ole">
            <p:oleObj spid="_x0000_s46085" name="Изображение" r:id="rId4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900" smtClean="0">
                <a:effectLst/>
              </a:rPr>
              <a:t> </a:t>
            </a:r>
            <a:br>
              <a:rPr lang="ru-RU" sz="3900" smtClean="0">
                <a:effectLst/>
              </a:rPr>
            </a:br>
            <a:endParaRPr lang="ru-RU" sz="3900" smtClean="0">
              <a:effectLst/>
            </a:endParaRPr>
          </a:p>
        </p:txBody>
      </p:sp>
      <p:pic>
        <p:nvPicPr>
          <p:cNvPr id="64514" name="Picture 7" descr="IMG_20190226_0821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81075"/>
            <a:ext cx="37449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AutoShape 8"/>
          <p:cNvSpPr>
            <a:spLocks noChangeArrowheads="1"/>
          </p:cNvSpPr>
          <p:nvPr/>
        </p:nvSpPr>
        <p:spPr bwMode="auto">
          <a:xfrm>
            <a:off x="2339975" y="0"/>
            <a:ext cx="4967288" cy="1143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67D81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67D812"/>
              </a:solidFill>
            </a:endParaRPr>
          </a:p>
        </p:txBody>
      </p:sp>
      <p:sp>
        <p:nvSpPr>
          <p:cNvPr id="64516" name="WordArt 10"/>
          <p:cNvSpPr>
            <a:spLocks noChangeArrowheads="1" noChangeShapeType="1" noTextEdit="1"/>
          </p:cNvSpPr>
          <p:nvPr/>
        </p:nvSpPr>
        <p:spPr bwMode="auto">
          <a:xfrm>
            <a:off x="3059113" y="188913"/>
            <a:ext cx="36004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Доброе утро!</a:t>
            </a:r>
          </a:p>
        </p:txBody>
      </p:sp>
      <p:pic>
        <p:nvPicPr>
          <p:cNvPr id="64517" name="Picture 11" descr="IMG_20190226_082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9825" y="981075"/>
            <a:ext cx="4194175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3" descr="IMG_20190226_0814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465513"/>
            <a:ext cx="290195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Rectangle 2"/>
          <p:cNvSpPr>
            <a:spLocks noGrp="1"/>
          </p:cNvSpPr>
          <p:nvPr>
            <p:ph type="title"/>
          </p:nvPr>
        </p:nvSpPr>
        <p:spPr bwMode="auto">
          <a:xfrm>
            <a:off x="1435100" y="0"/>
            <a:ext cx="6089650" cy="9810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8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Утром делаем зарядку – Раз, два, три, четыре, пять.</a:t>
            </a:r>
            <a:br>
              <a:rPr lang="ru-RU" sz="18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18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 Ну, а каша для заправки. Чтобы сильными нам стать.</a:t>
            </a:r>
            <a:r>
              <a:rPr lang="ru-RU" sz="3900" smtClean="0">
                <a:effectLst/>
              </a:rPr>
              <a:t> </a:t>
            </a:r>
          </a:p>
        </p:txBody>
      </p:sp>
      <p:graphicFrame>
        <p:nvGraphicFramePr>
          <p:cNvPr id="62477" name="Object 13"/>
          <p:cNvGraphicFramePr>
            <a:graphicFrameLocks noChangeAspect="1"/>
          </p:cNvGraphicFramePr>
          <p:nvPr>
            <p:ph sz="half" idx="1"/>
          </p:nvPr>
        </p:nvGraphicFramePr>
        <p:xfrm>
          <a:off x="2647950" y="3133725"/>
          <a:ext cx="1247775" cy="1428750"/>
        </p:xfrm>
        <a:graphic>
          <a:graphicData uri="http://schemas.openxmlformats.org/presentationml/2006/ole">
            <p:oleObj spid="_x0000_s62477" name="Изображение" r:id="rId3" imgW="1247289" imgH="1428571" progId="StaticDib">
              <p:embed/>
            </p:oleObj>
          </a:graphicData>
        </a:graphic>
      </p:graphicFrame>
      <p:pic>
        <p:nvPicPr>
          <p:cNvPr id="62481" name="Picture 4" descr="IMG_20190226_0817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1035050"/>
            <a:ext cx="39608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2" name="Picture 5" descr="IMG_20190226_0826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933825"/>
            <a:ext cx="396081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83" name="Picture 6" descr="IMG_20181003_0842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1052513"/>
            <a:ext cx="41402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2479" name="Object 15"/>
          <p:cNvGraphicFramePr>
            <a:graphicFrameLocks noChangeAspect="1"/>
          </p:cNvGraphicFramePr>
          <p:nvPr>
            <p:ph sz="half" idx="2"/>
          </p:nvPr>
        </p:nvGraphicFramePr>
        <p:xfrm>
          <a:off x="7896225" y="0"/>
          <a:ext cx="1247775" cy="1428750"/>
        </p:xfrm>
        <a:graphic>
          <a:graphicData uri="http://schemas.openxmlformats.org/presentationml/2006/ole">
            <p:oleObj spid="_x0000_s62479" name="Изображение" r:id="rId7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9" name="Rectangle 2"/>
          <p:cNvSpPr>
            <a:spLocks noGrp="1"/>
          </p:cNvSpPr>
          <p:nvPr>
            <p:ph type="title"/>
          </p:nvPr>
        </p:nvSpPr>
        <p:spPr bwMode="auto">
          <a:xfrm>
            <a:off x="1435100" y="188913"/>
            <a:ext cx="7499350" cy="7191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800" smtClean="0">
                <a:effectLst/>
                <a:latin typeface="Times New Roman" pitchFamily="18" charset="0"/>
              </a:rPr>
              <a:t> </a:t>
            </a:r>
            <a:r>
              <a:rPr lang="ru-RU" sz="18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Лишь позавтракать успеем. На занятия спешим. </a:t>
            </a:r>
            <a:br>
              <a:rPr lang="ru-RU" sz="18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18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Всё узнать хотим скорее – Мы уже не малыши.</a:t>
            </a:r>
            <a:r>
              <a:rPr lang="ru-RU" smtClean="0">
                <a:effectLst/>
              </a:rPr>
              <a:t> </a:t>
            </a:r>
          </a:p>
        </p:txBody>
      </p:sp>
      <p:pic>
        <p:nvPicPr>
          <p:cNvPr id="68620" name="Picture 5" descr="image?id=887087684310&amp;t=3&amp;plc=WEB&amp;tkn=*vVfegXGpgt3ot2ILOF3ObodfM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341438"/>
            <a:ext cx="28813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1" name="Picture 7" descr="image?id=887088204502&amp;t=3&amp;plc=WEB&amp;tkn=*C-fotsdzBIEzsCysB8Rw_NM1da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513" y="4221163"/>
            <a:ext cx="536733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22" name="Picture 9" descr="image?id=887089296598&amp;t=3&amp;plc=WEB&amp;tkn=*09Knrd03v83zw2aMXHYD75EH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1341438"/>
            <a:ext cx="49688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618" name="Object 10"/>
          <p:cNvGraphicFramePr>
            <a:graphicFrameLocks noChangeAspect="1"/>
          </p:cNvGraphicFramePr>
          <p:nvPr>
            <p:ph idx="1"/>
          </p:nvPr>
        </p:nvGraphicFramePr>
        <p:xfrm>
          <a:off x="7972425" y="0"/>
          <a:ext cx="1171575" cy="1341438"/>
        </p:xfrm>
        <a:graphic>
          <a:graphicData uri="http://schemas.openxmlformats.org/presentationml/2006/ole">
            <p:oleObj spid="_x0000_s68618" name="Изображение" r:id="rId6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AutoShape 4"/>
          <p:cNvSpPr>
            <a:spLocks noChangeArrowheads="1"/>
          </p:cNvSpPr>
          <p:nvPr/>
        </p:nvSpPr>
        <p:spPr bwMode="auto">
          <a:xfrm>
            <a:off x="2700338" y="0"/>
            <a:ext cx="4176712" cy="765175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67D81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71694" name="WordArt 5"/>
          <p:cNvSpPr>
            <a:spLocks noChangeArrowheads="1" noChangeShapeType="1" noTextEdit="1"/>
          </p:cNvSpPr>
          <p:nvPr/>
        </p:nvSpPr>
        <p:spPr bwMode="auto">
          <a:xfrm>
            <a:off x="3995738" y="188913"/>
            <a:ext cx="18002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Прогулка.</a:t>
            </a:r>
          </a:p>
        </p:txBody>
      </p:sp>
      <p:pic>
        <p:nvPicPr>
          <p:cNvPr id="71695" name="Picture 7" descr="image?id=881649567958&amp;t=3&amp;plc=WEB&amp;tkn=*aHOaFTY7LNRPoEeMr0w5sRYaF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933825"/>
            <a:ext cx="29511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9" descr="image?id=884502944470&amp;t=3&amp;plc=WEB&amp;tkn=*0rP9lC20_3H0j5PLbEqbS8JEj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836613"/>
            <a:ext cx="613727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Picture 11" descr="image?id=881649588182&amp;t=3&amp;plc=WEB&amp;tkn=*41_gLHaBZRWiQT67Zkg03REXiM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3933825"/>
            <a:ext cx="51482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692" name="Object 12"/>
          <p:cNvGraphicFramePr>
            <a:graphicFrameLocks noChangeAspect="1"/>
          </p:cNvGraphicFramePr>
          <p:nvPr>
            <p:ph/>
          </p:nvPr>
        </p:nvGraphicFramePr>
        <p:xfrm>
          <a:off x="7896225" y="0"/>
          <a:ext cx="1247775" cy="1428750"/>
        </p:xfrm>
        <a:graphic>
          <a:graphicData uri="http://schemas.openxmlformats.org/presentationml/2006/ole">
            <p:oleObj spid="_x0000_s71692" name="Изображение" r:id="rId6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7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900" smtClean="0">
                <a:effectLst/>
              </a:rPr>
              <a:t>  </a:t>
            </a:r>
            <a:br>
              <a:rPr lang="ru-RU" sz="3900" smtClean="0">
                <a:effectLst/>
              </a:rPr>
            </a:br>
            <a:r>
              <a:rPr lang="ru-RU" sz="3900" smtClean="0">
                <a:effectLst/>
              </a:rPr>
              <a:t/>
            </a:r>
            <a:br>
              <a:rPr lang="ru-RU" sz="3900" smtClean="0">
                <a:effectLst/>
              </a:rPr>
            </a:br>
            <a:r>
              <a:rPr lang="ru-RU" sz="3900" smtClean="0">
                <a:effectLst/>
              </a:rPr>
              <a:t/>
            </a:r>
            <a:br>
              <a:rPr lang="ru-RU" sz="3900" smtClean="0">
                <a:effectLst/>
              </a:rPr>
            </a:br>
            <a:r>
              <a:rPr lang="ru-RU" sz="3900" smtClean="0">
                <a:effectLst/>
              </a:rPr>
              <a:t/>
            </a:r>
            <a:br>
              <a:rPr lang="ru-RU" sz="3900" smtClean="0">
                <a:effectLst/>
              </a:rPr>
            </a:br>
            <a:endParaRPr lang="ru-RU" sz="3900" smtClean="0">
              <a:effectLst/>
            </a:endParaRPr>
          </a:p>
        </p:txBody>
      </p:sp>
      <p:graphicFrame>
        <p:nvGraphicFramePr>
          <p:cNvPr id="70661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2647950" y="3133725"/>
          <a:ext cx="1247775" cy="1428750"/>
        </p:xfrm>
        <a:graphic>
          <a:graphicData uri="http://schemas.openxmlformats.org/presentationml/2006/ole">
            <p:oleObj spid="_x0000_s70661" name="Изображение" r:id="rId3" imgW="1247289" imgH="1428571" progId="StaticDib">
              <p:embed/>
            </p:oleObj>
          </a:graphicData>
        </a:graphic>
      </p:graphicFrame>
      <p:sp>
        <p:nvSpPr>
          <p:cNvPr id="70668" name="Rectangle 4"/>
          <p:cNvSpPr>
            <a:spLocks noChangeArrowheads="1"/>
          </p:cNvSpPr>
          <p:nvPr/>
        </p:nvSpPr>
        <p:spPr bwMode="auto">
          <a:xfrm>
            <a:off x="1312863" y="188913"/>
            <a:ext cx="657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EB1D58"/>
                </a:solidFill>
              </a:rPr>
              <a:t>Нагулявшись на прогулке. Снова в группу мы спешим. </a:t>
            </a:r>
            <a:br>
              <a:rPr lang="ru-RU" b="1">
                <a:solidFill>
                  <a:srgbClr val="EB1D58"/>
                </a:solidFill>
              </a:rPr>
            </a:br>
            <a:r>
              <a:rPr lang="ru-RU" b="1">
                <a:solidFill>
                  <a:srgbClr val="EB1D58"/>
                </a:solidFill>
              </a:rPr>
              <a:t>Только вымоем мы руки. И обед за миг съедим.</a:t>
            </a:r>
          </a:p>
        </p:txBody>
      </p:sp>
      <p:pic>
        <p:nvPicPr>
          <p:cNvPr id="70669" name="Picture 7" descr="IMG_20190226_1625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908050"/>
            <a:ext cx="280987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0" name="Picture 8" descr="IMG_20190226_1627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35375" y="3446463"/>
            <a:ext cx="2809875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1" name="Picture 9" descr="IMG_20190226_1627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981075"/>
            <a:ext cx="2914650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666" name="Object 10"/>
          <p:cNvGraphicFramePr>
            <a:graphicFrameLocks noChangeAspect="1"/>
          </p:cNvGraphicFramePr>
          <p:nvPr>
            <p:ph sz="half" idx="2"/>
          </p:nvPr>
        </p:nvGraphicFramePr>
        <p:xfrm>
          <a:off x="7896225" y="0"/>
          <a:ext cx="1247775" cy="1428750"/>
        </p:xfrm>
        <a:graphic>
          <a:graphicData uri="http://schemas.openxmlformats.org/presentationml/2006/ole">
            <p:oleObj spid="_x0000_s70666" name="Изображение" r:id="rId7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Витаминов много в супе. А калорий столько в нём,</a:t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 Что буквально поминутно. На глазах у всех растём.</a:t>
            </a:r>
            <a:r>
              <a:rPr lang="ru-RU" smtClean="0">
                <a:effectLst/>
              </a:rPr>
              <a:t> </a:t>
            </a: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>
            <p:ph idx="1"/>
          </p:nvPr>
        </p:nvGraphicFramePr>
        <p:xfrm>
          <a:off x="7740650" y="0"/>
          <a:ext cx="1247775" cy="1428750"/>
        </p:xfrm>
        <a:graphic>
          <a:graphicData uri="http://schemas.openxmlformats.org/presentationml/2006/ole">
            <p:oleObj spid="_x0000_s75782" name="Изображение" r:id="rId3" imgW="1247289" imgH="1428571" progId="StaticDib">
              <p:embed/>
            </p:oleObj>
          </a:graphicData>
        </a:graphic>
      </p:graphicFrame>
      <p:pic>
        <p:nvPicPr>
          <p:cNvPr id="75784" name="Picture 10" descr="о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1268413"/>
            <a:ext cx="554513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1" name="Rectangle 2"/>
          <p:cNvSpPr>
            <a:spLocks noGrp="1"/>
          </p:cNvSpPr>
          <p:nvPr>
            <p:ph type="title"/>
          </p:nvPr>
        </p:nvSpPr>
        <p:spPr bwMode="auto">
          <a:xfrm>
            <a:off x="1187450" y="274638"/>
            <a:ext cx="6337300" cy="7064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18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Говорят, ещё для роста, Нужно детям днём поспать. </a:t>
            </a:r>
            <a:br>
              <a:rPr lang="ru-RU" sz="18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18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Это сделать очень просто – В группе есть у всех кровать.</a:t>
            </a:r>
            <a:r>
              <a:rPr lang="ru-RU" sz="3900" smtClean="0">
                <a:effectLst/>
              </a:rPr>
              <a:t> </a:t>
            </a:r>
          </a:p>
        </p:txBody>
      </p:sp>
      <p:pic>
        <p:nvPicPr>
          <p:cNvPr id="76812" name="Picture 6" descr="IMG_20190226_142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052513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3" name="Picture 7" descr="IMG_20190226_1512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412875"/>
            <a:ext cx="2811462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14" name="Picture 8" descr="IMG_20190226_1513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3500438"/>
            <a:ext cx="3960812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810" name="Object 10"/>
          <p:cNvGraphicFramePr>
            <a:graphicFrameLocks noGrp="1" noChangeAspect="1"/>
          </p:cNvGraphicFramePr>
          <p:nvPr>
            <p:ph idx="1"/>
          </p:nvPr>
        </p:nvGraphicFramePr>
        <p:xfrm>
          <a:off x="7896225" y="0"/>
          <a:ext cx="1247775" cy="1428750"/>
        </p:xfrm>
        <a:graphic>
          <a:graphicData uri="http://schemas.openxmlformats.org/presentationml/2006/ole">
            <p:oleObj spid="_x0000_s76810" name="Изображение" r:id="rId6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2"/>
          <p:cNvSpPr>
            <a:spLocks noGrp="1"/>
          </p:cNvSpPr>
          <p:nvPr>
            <p:ph type="title"/>
          </p:nvPr>
        </p:nvSpPr>
        <p:spPr bwMode="auto">
          <a:xfrm>
            <a:off x="1258888" y="-3873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А проснёмся – поиграем.</a:t>
            </a:r>
            <a:endParaRPr lang="ru-RU" smtClean="0">
              <a:effectLst/>
            </a:endParaRPr>
          </a:p>
        </p:txBody>
      </p:sp>
      <p:pic>
        <p:nvPicPr>
          <p:cNvPr id="79881" name="Picture 4" descr="IMG_20190212_1112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04813"/>
            <a:ext cx="26114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5" descr="IMG_20190206_0946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3278188"/>
            <a:ext cx="2686050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6" descr="IMG_20190130_0956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412875"/>
            <a:ext cx="30591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9879" name="Object 7"/>
          <p:cNvGraphicFramePr>
            <a:graphicFrameLocks noChangeAspect="1"/>
          </p:cNvGraphicFramePr>
          <p:nvPr>
            <p:ph idx="1"/>
          </p:nvPr>
        </p:nvGraphicFramePr>
        <p:xfrm>
          <a:off x="7896225" y="0"/>
          <a:ext cx="1247775" cy="1428750"/>
        </p:xfrm>
        <a:graphic>
          <a:graphicData uri="http://schemas.openxmlformats.org/presentationml/2006/ole">
            <p:oleObj spid="_x0000_s79879" name="Изображение" r:id="rId6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3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2746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Ужин вкусный уплетаем</a:t>
            </a:r>
            <a:r>
              <a:rPr lang="ru-RU" sz="18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.</a:t>
            </a:r>
          </a:p>
        </p:txBody>
      </p:sp>
      <p:pic>
        <p:nvPicPr>
          <p:cNvPr id="80904" name="Picture 4" descr="IMG_20190226_1604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692150"/>
            <a:ext cx="401637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5" descr="IMG_20190226_1604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8413" y="1700213"/>
            <a:ext cx="406558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902" name="Object 6"/>
          <p:cNvGraphicFramePr>
            <a:graphicFrameLocks noChangeAspect="1"/>
          </p:cNvGraphicFramePr>
          <p:nvPr>
            <p:ph idx="1"/>
          </p:nvPr>
        </p:nvGraphicFramePr>
        <p:xfrm>
          <a:off x="7896225" y="0"/>
          <a:ext cx="1247775" cy="1428750"/>
        </p:xfrm>
        <a:graphic>
          <a:graphicData uri="http://schemas.openxmlformats.org/presentationml/2006/ole">
            <p:oleObj spid="_x0000_s80902" name="Изображение" r:id="rId5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3" name="Rectangle 12"/>
          <p:cNvSpPr>
            <a:spLocks noChangeArrowheads="1"/>
          </p:cNvSpPr>
          <p:nvPr/>
        </p:nvSpPr>
        <p:spPr bwMode="auto">
          <a:xfrm>
            <a:off x="1211263" y="65088"/>
            <a:ext cx="688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EB1D58"/>
                </a:solidFill>
              </a:rPr>
              <a:t>Мы двери в сказку открываем, </a:t>
            </a:r>
          </a:p>
          <a:p>
            <a:pPr algn="ctr"/>
            <a:r>
              <a:rPr lang="ru-RU" b="1">
                <a:solidFill>
                  <a:srgbClr val="EB1D58"/>
                </a:solidFill>
              </a:rPr>
              <a:t>И в нашу группу приглашаем!</a:t>
            </a:r>
            <a:r>
              <a:rPr lang="ru-RU">
                <a:solidFill>
                  <a:srgbClr val="EB1D58"/>
                </a:solidFill>
              </a:rPr>
              <a:t> </a:t>
            </a:r>
          </a:p>
        </p:txBody>
      </p:sp>
      <p:pic>
        <p:nvPicPr>
          <p:cNvPr id="43024" name="Picture 13" descr="image?id=878520979926&amp;t=3&amp;plc=WEB&amp;tkn=*PJHCXgitJhOnbmZv4kpWz63vd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728663"/>
            <a:ext cx="8172450" cy="6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7524750" y="0"/>
          <a:ext cx="1609725" cy="1844675"/>
        </p:xfrm>
        <a:graphic>
          <a:graphicData uri="http://schemas.openxmlformats.org/presentationml/2006/ole">
            <p:oleObj spid="_x0000_s43022" name="Изображение" r:id="rId4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Группу всю мы показали, </a:t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О себе мы рассказали. </a:t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Вас мы в гости будем ждать. </a:t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Нам есть еще, что показать.</a:t>
            </a:r>
            <a:r>
              <a:rPr lang="ru-RU" sz="3900" smtClean="0">
                <a:effectLst/>
              </a:rPr>
              <a:t> </a:t>
            </a:r>
          </a:p>
        </p:txBody>
      </p:sp>
      <p:pic>
        <p:nvPicPr>
          <p:cNvPr id="83975" name="Picture 4" descr="IMG_20181207_1007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557338"/>
            <a:ext cx="810101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3973" name="Object 5"/>
          <p:cNvGraphicFramePr>
            <a:graphicFrameLocks noChangeAspect="1"/>
          </p:cNvGraphicFramePr>
          <p:nvPr>
            <p:ph idx="1"/>
          </p:nvPr>
        </p:nvGraphicFramePr>
        <p:xfrm>
          <a:off x="7896225" y="0"/>
          <a:ext cx="1247775" cy="1484313"/>
        </p:xfrm>
        <a:graphic>
          <a:graphicData uri="http://schemas.openxmlformats.org/presentationml/2006/ole">
            <p:oleObj spid="_x0000_s83973" name="Изображение" r:id="rId4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9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Солнце скрылось за домами, покидаем детский сад, </a:t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Я вам много рассказала, про себя и про ребят. </a:t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Я рассказывала честно и подробно обо всем. </a:t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Знаю, вам ведь интересно знать о том, </a:t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как мы живем!</a:t>
            </a:r>
            <a:r>
              <a:rPr lang="ru-RU" sz="3900" smtClean="0">
                <a:effectLst/>
              </a:rPr>
              <a:t> </a:t>
            </a:r>
          </a:p>
        </p:txBody>
      </p:sp>
      <p:pic>
        <p:nvPicPr>
          <p:cNvPr id="85000" name="Picture 4" descr="IMG_20181203_10025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673225"/>
            <a:ext cx="3889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4998" name="Object 6"/>
          <p:cNvGraphicFramePr>
            <a:graphicFrameLocks noChangeAspect="1"/>
          </p:cNvGraphicFramePr>
          <p:nvPr>
            <p:ph idx="1"/>
          </p:nvPr>
        </p:nvGraphicFramePr>
        <p:xfrm>
          <a:off x="7667625" y="0"/>
          <a:ext cx="1422400" cy="1628775"/>
        </p:xfrm>
        <a:graphic>
          <a:graphicData uri="http://schemas.openxmlformats.org/presentationml/2006/ole">
            <p:oleObj spid="_x0000_s84998" name="Изображение" r:id="rId4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8601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6019" name="Picture 5" descr="a01e6cadf51c679ca0f7602d74d7a9e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0"/>
            <a:ext cx="8172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WordArt 14"/>
          <p:cNvSpPr>
            <a:spLocks noChangeArrowheads="1" noChangeShapeType="1" noTextEdit="1"/>
          </p:cNvSpPr>
          <p:nvPr/>
        </p:nvSpPr>
        <p:spPr bwMode="auto">
          <a:xfrm>
            <a:off x="1763713" y="260350"/>
            <a:ext cx="67691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 группе работают. </a:t>
            </a:r>
          </a:p>
        </p:txBody>
      </p:sp>
      <p:pic>
        <p:nvPicPr>
          <p:cNvPr id="44034" name="Picture 18" descr="DgPsm9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1125538"/>
            <a:ext cx="2662237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AutoShape 22"/>
          <p:cNvSpPr>
            <a:spLocks noChangeArrowheads="1"/>
          </p:cNvSpPr>
          <p:nvPr/>
        </p:nvSpPr>
        <p:spPr bwMode="auto">
          <a:xfrm>
            <a:off x="0" y="3933825"/>
            <a:ext cx="3132138" cy="1916113"/>
          </a:xfrm>
          <a:prstGeom prst="horizontalScroll">
            <a:avLst>
              <a:gd name="adj" fmla="val 12500"/>
            </a:avLst>
          </a:prstGeom>
          <a:solidFill>
            <a:srgbClr val="EB1D58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Полищук</a:t>
            </a:r>
          </a:p>
          <a:p>
            <a:pPr algn="ctr"/>
            <a:r>
              <a:rPr lang="ru-RU"/>
              <a:t> Марина Валерьевна.</a:t>
            </a:r>
          </a:p>
          <a:p>
            <a:pPr algn="ctr"/>
            <a:r>
              <a:rPr lang="ru-RU"/>
              <a:t>Воспитатель.</a:t>
            </a:r>
          </a:p>
        </p:txBody>
      </p:sp>
      <p:sp>
        <p:nvSpPr>
          <p:cNvPr id="44036" name="AutoShape 24"/>
          <p:cNvSpPr>
            <a:spLocks noChangeArrowheads="1"/>
          </p:cNvSpPr>
          <p:nvPr/>
        </p:nvSpPr>
        <p:spPr bwMode="auto">
          <a:xfrm>
            <a:off x="5795963" y="3284538"/>
            <a:ext cx="3348037" cy="1439862"/>
          </a:xfrm>
          <a:prstGeom prst="horizontalScroll">
            <a:avLst>
              <a:gd name="adj" fmla="val 12500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Тощева</a:t>
            </a:r>
          </a:p>
          <a:p>
            <a:pPr algn="ctr"/>
            <a:r>
              <a:rPr lang="ru-RU"/>
              <a:t>Юлия Витальевна.</a:t>
            </a:r>
          </a:p>
          <a:p>
            <a:pPr algn="ctr"/>
            <a:r>
              <a:rPr lang="ru-RU"/>
              <a:t>Помощник воспитателя</a:t>
            </a:r>
          </a:p>
        </p:txBody>
      </p:sp>
      <p:pic>
        <p:nvPicPr>
          <p:cNvPr id="44037" name="Picture 27" descr="P43WS4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96975"/>
            <a:ext cx="2411413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WordArt 38"/>
          <p:cNvSpPr>
            <a:spLocks noChangeArrowheads="1" noChangeShapeType="1" noTextEdit="1"/>
          </p:cNvSpPr>
          <p:nvPr/>
        </p:nvSpPr>
        <p:spPr bwMode="auto">
          <a:xfrm>
            <a:off x="1116013" y="5734050"/>
            <a:ext cx="7632700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EB1D58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Создавать, творить, выдумывать для детей и вместе с ними!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Заголовок 1"/>
          <p:cNvSpPr>
            <a:spLocks noGrp="1"/>
          </p:cNvSpPr>
          <p:nvPr>
            <p:ph type="title"/>
          </p:nvPr>
        </p:nvSpPr>
        <p:spPr bwMode="auto">
          <a:xfrm>
            <a:off x="900113" y="981075"/>
            <a:ext cx="7488237" cy="71438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1800" b="1" i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Наша группа «Светлячок»</a:t>
            </a:r>
            <a:r>
              <a:rPr lang="ru-RU" sz="1800" b="1" smtClean="0">
                <a:effectLst/>
                <a:latin typeface="Times New Roman" pitchFamily="18" charset="0"/>
              </a:rPr>
              <a:t> </a:t>
            </a:r>
            <a:br>
              <a:rPr lang="ru-RU" sz="1800" b="1" smtClean="0">
                <a:effectLst/>
                <a:latin typeface="Times New Roman" pitchFamily="18" charset="0"/>
              </a:rPr>
            </a:br>
            <a:r>
              <a:rPr lang="ru-RU" sz="1800" b="1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Зажигает огонек. </a:t>
            </a:r>
            <a:br>
              <a:rPr lang="ru-RU" sz="1800" b="1" smtClean="0">
                <a:solidFill>
                  <a:schemeClr val="accent1"/>
                </a:solidFill>
                <a:effectLst/>
                <a:latin typeface="Times New Roman" pitchFamily="18" charset="0"/>
              </a:rPr>
            </a:br>
            <a:r>
              <a:rPr lang="ru-RU" sz="1800" b="1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Огонек в душе ребят </a:t>
            </a:r>
            <a:br>
              <a:rPr lang="ru-RU" sz="1800" b="1" smtClean="0">
                <a:solidFill>
                  <a:schemeClr val="accent1"/>
                </a:solidFill>
                <a:effectLst/>
                <a:latin typeface="Times New Roman" pitchFamily="18" charset="0"/>
              </a:rPr>
            </a:br>
            <a:r>
              <a:rPr lang="ru-RU" sz="1800" b="1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Шаловливых дошколят.</a:t>
            </a:r>
            <a:br>
              <a:rPr lang="ru-RU" sz="1800" b="1" smtClean="0">
                <a:solidFill>
                  <a:schemeClr val="accent1"/>
                </a:solidFill>
                <a:effectLst/>
                <a:latin typeface="Times New Roman" pitchFamily="18" charset="0"/>
              </a:rPr>
            </a:br>
            <a:r>
              <a:rPr lang="ru-RU" sz="1800" b="1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 Он не гаснет никогда, радость всем несёт всегда, </a:t>
            </a:r>
            <a:br>
              <a:rPr lang="ru-RU" sz="1800" b="1" smtClean="0">
                <a:solidFill>
                  <a:schemeClr val="accent1"/>
                </a:solidFill>
                <a:effectLst/>
                <a:latin typeface="Times New Roman" pitchFamily="18" charset="0"/>
              </a:rPr>
            </a:br>
            <a:r>
              <a:rPr lang="ru-RU" sz="1800" b="1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Освещает жизни путь, </a:t>
            </a:r>
            <a:br>
              <a:rPr lang="ru-RU" sz="1800" b="1" smtClean="0">
                <a:solidFill>
                  <a:schemeClr val="accent1"/>
                </a:solidFill>
                <a:effectLst/>
                <a:latin typeface="Times New Roman" pitchFamily="18" charset="0"/>
              </a:rPr>
            </a:br>
            <a:r>
              <a:rPr lang="ru-RU" sz="1800" b="1" smtClean="0">
                <a:solidFill>
                  <a:schemeClr val="accent1"/>
                </a:solidFill>
                <a:effectLst/>
                <a:latin typeface="Times New Roman" pitchFamily="18" charset="0"/>
              </a:rPr>
              <a:t>Не дает с него свернуть.</a:t>
            </a:r>
          </a:p>
        </p:txBody>
      </p:sp>
      <p:pic>
        <p:nvPicPr>
          <p:cNvPr id="15370" name="Picture 7" descr="zr2DTU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89138"/>
            <a:ext cx="7993063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7408863" y="0"/>
          <a:ext cx="1735137" cy="1989138"/>
        </p:xfrm>
        <a:graphic>
          <a:graphicData uri="http://schemas.openxmlformats.org/presentationml/2006/ole">
            <p:oleObj spid="_x0000_s15368" name="Изображение" r:id="rId4" imgW="1247289" imgH="1428571" progId="StaticDib">
              <p:embed/>
            </p:oleObj>
          </a:graphicData>
        </a:graphic>
      </p:graphicFrame>
      <p:sp>
        <p:nvSpPr>
          <p:cNvPr id="15371" name="Rectangle 9"/>
          <p:cNvSpPr>
            <a:spLocks noChangeArrowheads="1"/>
          </p:cNvSpPr>
          <p:nvPr/>
        </p:nvSpPr>
        <p:spPr bwMode="auto">
          <a:xfrm>
            <a:off x="1908175" y="6491288"/>
            <a:ext cx="561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EB1D58"/>
                </a:solidFill>
              </a:rPr>
              <a:t>Это мы! Мы очень дружные и весёлые ребята!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1" name="Rectangle 2"/>
          <p:cNvSpPr>
            <a:spLocks noGrp="1"/>
          </p:cNvSpPr>
          <p:nvPr>
            <p:ph type="title"/>
          </p:nvPr>
        </p:nvSpPr>
        <p:spPr bwMode="auto">
          <a:xfrm>
            <a:off x="1403350" y="476250"/>
            <a:ext cx="7499350" cy="1873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i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Мы сейчас всю группу нашу</a:t>
            </a: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i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Всеми красками раскрасим,</a:t>
            </a: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i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Пусть весёлый наш портрет</a:t>
            </a: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/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i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Улыбается сто лет!</a:t>
            </a:r>
            <a:r>
              <a:rPr lang="ru-RU" sz="1800" b="1" i="1" smtClean="0">
                <a:solidFill>
                  <a:srgbClr val="EB1D58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i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1600" i="1" smtClean="0">
                <a:effectLst/>
              </a:rPr>
              <a:t/>
            </a:r>
            <a:br>
              <a:rPr lang="ru-RU" sz="1600" i="1" smtClean="0">
                <a:effectLst/>
              </a:rPr>
            </a:br>
            <a:r>
              <a:rPr lang="ru-RU" sz="3900" smtClean="0">
                <a:effectLst/>
              </a:rPr>
              <a:t/>
            </a:r>
            <a:br>
              <a:rPr lang="ru-RU" sz="3900" smtClean="0">
                <a:effectLst/>
              </a:rPr>
            </a:br>
            <a:endParaRPr lang="ru-RU" sz="3900" smtClean="0">
              <a:effectLst/>
            </a:endParaRPr>
          </a:p>
        </p:txBody>
      </p:sp>
      <p:pic>
        <p:nvPicPr>
          <p:cNvPr id="56332" name="Picture 5" descr="img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84313"/>
            <a:ext cx="817245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6330" name="Object 10"/>
          <p:cNvGraphicFramePr>
            <a:graphicFrameLocks noChangeAspect="1"/>
          </p:cNvGraphicFramePr>
          <p:nvPr>
            <p:ph idx="1"/>
          </p:nvPr>
        </p:nvGraphicFramePr>
        <p:xfrm>
          <a:off x="7847013" y="0"/>
          <a:ext cx="1296987" cy="1484313"/>
        </p:xfrm>
        <a:graphic>
          <a:graphicData uri="http://schemas.openxmlformats.org/presentationml/2006/ole">
            <p:oleObj spid="_x0000_s56330" name="Изображение" r:id="rId4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499350" cy="4905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Как известно, театр начинается с вешалки, </a:t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а группа в детском саду - с раздевалки.</a:t>
            </a:r>
            <a:r>
              <a:rPr lang="ru-RU" sz="3900" smtClean="0">
                <a:effectLst/>
              </a:rPr>
              <a:t> </a:t>
            </a:r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7" name="Picture 5" descr="img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8101012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7" name="Rectangle 2"/>
          <p:cNvSpPr>
            <a:spLocks noGrp="1"/>
          </p:cNvSpPr>
          <p:nvPr>
            <p:ph type="title"/>
          </p:nvPr>
        </p:nvSpPr>
        <p:spPr bwMode="auto">
          <a:xfrm>
            <a:off x="1435100" y="274638"/>
            <a:ext cx="7385050" cy="70643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Раздевалка – это первая комната, которая начинает </a:t>
            </a:r>
            <a:b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</a:br>
            <a:r>
              <a:rPr lang="ru-RU" sz="2000" b="1" smtClean="0">
                <a:solidFill>
                  <a:srgbClr val="EB1D58"/>
                </a:solidFill>
                <a:effectLst/>
                <a:latin typeface="Times New Roman" pitchFamily="18" charset="0"/>
              </a:rPr>
              <a:t>«утро добрых встреч» в нашей группе. </a:t>
            </a:r>
            <a:r>
              <a:rPr lang="ru-RU" sz="3900" smtClean="0">
                <a:effectLst/>
              </a:rPr>
              <a:t> </a:t>
            </a:r>
          </a:p>
        </p:txBody>
      </p:sp>
      <p:pic>
        <p:nvPicPr>
          <p:cNvPr id="47118" name="Picture 4" descr="IMG_20190226_1421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052513"/>
            <a:ext cx="320357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9" name="Picture 5" descr="IMG_20190226_0742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636838"/>
            <a:ext cx="3600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Picture 6" descr="IMG_20190226_07504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3463"/>
            <a:ext cx="24844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1" name="Picture 7" descr="IMG_20190226_1416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68413"/>
            <a:ext cx="24844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2" name="Picture 8" descr="IMG_20190226_0741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3429000"/>
            <a:ext cx="32035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16" name="Object 12"/>
          <p:cNvGraphicFramePr>
            <a:graphicFrameLocks noChangeAspect="1"/>
          </p:cNvGraphicFramePr>
          <p:nvPr/>
        </p:nvGraphicFramePr>
        <p:xfrm>
          <a:off x="3635375" y="1052513"/>
          <a:ext cx="1320800" cy="1512887"/>
        </p:xfrm>
        <a:graphic>
          <a:graphicData uri="http://schemas.openxmlformats.org/presentationml/2006/ole">
            <p:oleObj spid="_x0000_s47116" name="Изображение" r:id="rId8" imgW="1247289" imgH="1428571" progId="StaticDib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 bwMode="auto">
          <a:xfrm>
            <a:off x="1258888" y="188913"/>
            <a:ext cx="7634287" cy="9366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1800" b="1" smtClean="0">
                <a:effectLst/>
                <a:latin typeface="Times New Roman" pitchFamily="18" charset="0"/>
              </a:rPr>
              <a:t>Именно в этой игровой комнате дети проводят большую часть дня. Здесь мы завтракаем, обедаем и ужинаем. Играем в различного типа игры, проводим занятия. Поэтому именно эта комната является очень красочной и оснащённой различными уголками, принадлежностями и атрибутами.</a:t>
            </a:r>
          </a:p>
        </p:txBody>
      </p:sp>
      <p:sp>
        <p:nvSpPr>
          <p:cNvPr id="59394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5" name="Picture 9" descr="phpy4cOqa_IMG_66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341438"/>
            <a:ext cx="8101012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0" descr="image?id=878520984534&amp;t=3&amp;plc=WEB&amp;tkn=*KYGbq1zVrvgcoZ2kY4hxzYNp_KA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03688" y="2492375"/>
            <a:ext cx="5040312" cy="4365625"/>
          </a:xfrm>
        </p:spPr>
      </p:pic>
      <p:pic>
        <p:nvPicPr>
          <p:cNvPr id="60418" name="Picture 5" descr="IMG_20190225_1737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558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6" descr="IMG_20190225_1737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0"/>
            <a:ext cx="2952750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7" descr="IMG_20190225_17394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0"/>
            <a:ext cx="3708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8" descr="IMG_20190225_1738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92375"/>
            <a:ext cx="4129088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842</TotalTime>
  <Words>295</Words>
  <Application>Microsoft Office PowerPoint</Application>
  <PresentationFormat>Экран (4:3)</PresentationFormat>
  <Paragraphs>30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7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Изображение</vt:lpstr>
      <vt:lpstr>МБДОУ"Ясли-сад№9"Солнышко"с.Яркое Поле Кировского района Республики Крым </vt:lpstr>
      <vt:lpstr>Слайд 2</vt:lpstr>
      <vt:lpstr>Слайд 3</vt:lpstr>
      <vt:lpstr>Наша группа «Светлячок»  Зажигает огонек.  Огонек в душе ребят  Шаловливых дошколят.  Он не гаснет никогда, радость всем несёт всегда,  Освещает жизни путь,  Не дает с него свернуть.</vt:lpstr>
      <vt:lpstr>Мы сейчас всю группу нашу Всеми красками раскрасим, Пусть весёлый наш портрет Улыбается сто лет!   </vt:lpstr>
      <vt:lpstr>Как известно, театр начинается с вешалки,  а группа в детском саду - с раздевалки. </vt:lpstr>
      <vt:lpstr>Раздевалка – это первая комната, которая начинает  «утро добрых встреч» в нашей группе.  </vt:lpstr>
      <vt:lpstr>Именно в этой игровой комнате дети проводят большую часть дня. Здесь мы завтракаем, обедаем и ужинаем. Играем в различного типа игры, проводим занятия. Поэтому именно эта комната является очень красочной и оснащённой различными уголками, принадлежностями и атрибутами.</vt:lpstr>
      <vt:lpstr>Слайд 9</vt:lpstr>
      <vt:lpstr>Слайд 10</vt:lpstr>
      <vt:lpstr>  </vt:lpstr>
      <vt:lpstr>Утром делаем зарядку – Раз, два, три, четыре, пять.  Ну, а каша для заправки. Чтобы сильными нам стать. </vt:lpstr>
      <vt:lpstr> Лишь позавтракать успеем. На занятия спешим.  Всё узнать хотим скорее – Мы уже не малыши. </vt:lpstr>
      <vt:lpstr>Слайд 14</vt:lpstr>
      <vt:lpstr>      </vt:lpstr>
      <vt:lpstr>Витаминов много в супе. А калорий столько в нём,  Что буквально поминутно. На глазах у всех растём. </vt:lpstr>
      <vt:lpstr>Говорят, ещё для роста, Нужно детям днём поспать.  Это сделать очень просто – В группе есть у всех кровать. </vt:lpstr>
      <vt:lpstr>А проснёмся – поиграем.</vt:lpstr>
      <vt:lpstr>Ужин вкусный уплетаем.</vt:lpstr>
      <vt:lpstr>Группу всю мы показали,  О себе мы рассказали.  Вас мы в гости будем ждать.  Нам есть еще, что показать. </vt:lpstr>
      <vt:lpstr>Солнце скрылось за домами, покидаем детский сад,  Я вам много рассказала, про себя и про ребят.  Я рассказывала честно и подробно обо всем.  Знаю, вам ведь интересно знать о том,  как мы живем!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dixel</dc:creator>
  <cp:lastModifiedBy>Марина</cp:lastModifiedBy>
  <cp:revision>19</cp:revision>
  <dcterms:created xsi:type="dcterms:W3CDTF">2012-11-25T15:49:40Z</dcterms:created>
  <dcterms:modified xsi:type="dcterms:W3CDTF">2019-02-27T10:08:45Z</dcterms:modified>
</cp:coreProperties>
</file>